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6" r:id="rId4"/>
    <p:sldId id="257" r:id="rId5"/>
    <p:sldId id="264" r:id="rId6"/>
    <p:sldId id="258" r:id="rId7"/>
    <p:sldId id="260" r:id="rId8"/>
    <p:sldId id="262" r:id="rId9"/>
    <p:sldId id="261" r:id="rId10"/>
    <p:sldId id="265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7359-3D9F-402F-B497-15439EA94792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F64C-A51A-4228-AD43-99D59C84D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7359-3D9F-402F-B497-15439EA94792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F64C-A51A-4228-AD43-99D59C84D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7359-3D9F-402F-B497-15439EA94792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F64C-A51A-4228-AD43-99D59C84D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7359-3D9F-402F-B497-15439EA94792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F64C-A51A-4228-AD43-99D59C84D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7359-3D9F-402F-B497-15439EA94792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F64C-A51A-4228-AD43-99D59C84D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7359-3D9F-402F-B497-15439EA94792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F64C-A51A-4228-AD43-99D59C84D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7359-3D9F-402F-B497-15439EA94792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F64C-A51A-4228-AD43-99D59C84D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7359-3D9F-402F-B497-15439EA94792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F64C-A51A-4228-AD43-99D59C84D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7359-3D9F-402F-B497-15439EA94792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F64C-A51A-4228-AD43-99D59C84D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7359-3D9F-402F-B497-15439EA94792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F64C-A51A-4228-AD43-99D59C84D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27359-3D9F-402F-B497-15439EA94792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F64C-A51A-4228-AD43-99D59C84D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27359-3D9F-402F-B497-15439EA94792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3F64C-A51A-4228-AD43-99D59C84DE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Подростковая школа будущего: функциональная грамотность, социализация, ценности.</a:t>
            </a:r>
            <a:br>
              <a:rPr lang="ru-RU" dirty="0" smtClean="0"/>
            </a:br>
            <a:r>
              <a:rPr lang="ru-RU" dirty="0" smtClean="0"/>
              <a:t> ООП ООО  как основа подростковой школы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4797152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Подготовка – опыт - демонстрация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67541" y="1285861"/>
          <a:ext cx="8352930" cy="4951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4310"/>
                <a:gridCol w="2784310"/>
                <a:gridCol w="2784310"/>
              </a:tblGrid>
              <a:tr h="12565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Подпространство  подготовки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Подпространство опыта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Подпространство демонстрации и оценивания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369486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Уроки, работа в музеях, подготовка к конкурсам, турнирам, фестивалям, традиционным праздникам…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Практикумы, мастерские, участие в работе  Совета гимназии, НОУ, т.е. все мероприятия и занятия , где  подросток приобретает опыт действовать…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Участие в конкурсах, турнирах , фестивалях, семинарах ,защита творческих проектов и ….</a:t>
                      </a:r>
                    </a:p>
                    <a:p>
                      <a:r>
                        <a:rPr lang="ru-RU" dirty="0" smtClean="0"/>
                        <a:t> 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611560" y="260648"/>
            <a:ext cx="4896544" cy="39604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563888" y="260648"/>
            <a:ext cx="4896544" cy="39604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123728" y="2276872"/>
            <a:ext cx="4896544" cy="39604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187624" y="836712"/>
            <a:ext cx="2376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/>
              <a:t>Получение знаний </a:t>
            </a:r>
            <a:r>
              <a:rPr lang="ru-RU" dirty="0" smtClean="0"/>
              <a:t>(сочетание классно-урочной и внеурочной деятельности,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724128" y="980728"/>
            <a:ext cx="2376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/>
              <a:t>Пробы применения</a:t>
            </a:r>
          </a:p>
          <a:p>
            <a:r>
              <a:rPr lang="ru-RU" u="sng" dirty="0" smtClean="0"/>
              <a:t>(</a:t>
            </a:r>
            <a:r>
              <a:rPr lang="ru-RU" dirty="0" smtClean="0"/>
              <a:t>многообразие видов и форм организации деятельности учащихся)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059832" y="4725144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/>
              <a:t>Представление результатов</a:t>
            </a:r>
          </a:p>
          <a:p>
            <a:pPr algn="ctr"/>
            <a:r>
              <a:rPr lang="ru-RU" dirty="0" smtClean="0"/>
              <a:t>(совершенствование контрольно-оценочной деятельности)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707904" y="2564904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ПОДРОСТКОВАЯ ШКОЛА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411760" y="3140968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7030A0"/>
                </a:solidFill>
              </a:rPr>
              <a:t>Усиление роли проектной деятельности</a:t>
            </a:r>
            <a:endParaRPr lang="ru-RU" sz="1600" b="1" i="1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635896" y="1340768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00B050"/>
                </a:solidFill>
              </a:rPr>
              <a:t>Создание личностно-значимой среды</a:t>
            </a:r>
            <a:endParaRPr lang="ru-RU" sz="1600" b="1" i="1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32040" y="3212976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0070C0"/>
                </a:solidFill>
              </a:rPr>
              <a:t>Создание  образовательного пространства</a:t>
            </a:r>
            <a:endParaRPr lang="ru-RU" sz="1600" b="1" i="1" dirty="0">
              <a:solidFill>
                <a:srgbClr val="0070C0"/>
              </a:solidFill>
            </a:endParaRPr>
          </a:p>
        </p:txBody>
      </p:sp>
      <p:sp>
        <p:nvSpPr>
          <p:cNvPr id="16" name="Нашивка 15"/>
          <p:cNvSpPr/>
          <p:nvPr/>
        </p:nvSpPr>
        <p:spPr>
          <a:xfrm rot="5633263">
            <a:off x="3355710" y="2173753"/>
            <a:ext cx="504056" cy="432048"/>
          </a:xfrm>
          <a:prstGeom prst="chevron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Нашивка 16"/>
          <p:cNvSpPr/>
          <p:nvPr/>
        </p:nvSpPr>
        <p:spPr>
          <a:xfrm rot="12429462">
            <a:off x="5298790" y="2239383"/>
            <a:ext cx="504056" cy="432048"/>
          </a:xfrm>
          <a:prstGeom prst="chevron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ашивка 17"/>
          <p:cNvSpPr/>
          <p:nvPr/>
        </p:nvSpPr>
        <p:spPr>
          <a:xfrm rot="20107772">
            <a:off x="4283968" y="3573016"/>
            <a:ext cx="504056" cy="432048"/>
          </a:xfrm>
          <a:prstGeom prst="chevron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611560" y="260648"/>
            <a:ext cx="4896544" cy="39604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563888" y="260648"/>
            <a:ext cx="4896544" cy="39604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123728" y="2276872"/>
            <a:ext cx="4896544" cy="39604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187624" y="836712"/>
            <a:ext cx="2376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/>
              <a:t>Получение знаний </a:t>
            </a:r>
            <a:r>
              <a:rPr lang="ru-RU" dirty="0" smtClean="0"/>
              <a:t>(сочетание классно-урочной и внеурочной деятельности,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724128" y="980728"/>
            <a:ext cx="2376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/>
              <a:t>Пробы применения</a:t>
            </a:r>
          </a:p>
          <a:p>
            <a:r>
              <a:rPr lang="ru-RU" u="sng" dirty="0" smtClean="0"/>
              <a:t>(</a:t>
            </a:r>
            <a:r>
              <a:rPr lang="ru-RU" dirty="0" smtClean="0"/>
              <a:t>многообразие видов и форм организации деятельности учащихся)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059832" y="4725144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/>
              <a:t>Представление результатов</a:t>
            </a:r>
          </a:p>
          <a:p>
            <a:pPr algn="ctr"/>
            <a:r>
              <a:rPr lang="ru-RU" dirty="0" smtClean="0"/>
              <a:t>(совершенствование контрольно-оценочной деятельности)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707904" y="2564904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ПОДРОСТКОВАЯ ШКОЛА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79912" y="1268760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7030A0"/>
                </a:solidFill>
              </a:rPr>
              <a:t>Усиление роли проектной деятельности</a:t>
            </a:r>
            <a:endParaRPr lang="ru-RU" sz="1600" b="1" i="1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220072" y="3140968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00B050"/>
                </a:solidFill>
              </a:rPr>
              <a:t>Создание личностно-значимой среды</a:t>
            </a:r>
            <a:endParaRPr lang="ru-RU" sz="1600" b="1" i="1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339752" y="3140968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0070C0"/>
                </a:solidFill>
              </a:rPr>
              <a:t>Создание  образовательного пространства</a:t>
            </a:r>
            <a:endParaRPr lang="ru-RU" sz="1600" b="1" i="1" dirty="0">
              <a:solidFill>
                <a:srgbClr val="0070C0"/>
              </a:solidFill>
            </a:endParaRPr>
          </a:p>
        </p:txBody>
      </p:sp>
      <p:sp>
        <p:nvSpPr>
          <p:cNvPr id="16" name="Нашивка 15"/>
          <p:cNvSpPr/>
          <p:nvPr/>
        </p:nvSpPr>
        <p:spPr>
          <a:xfrm rot="5633263">
            <a:off x="3355710" y="2173753"/>
            <a:ext cx="504056" cy="432048"/>
          </a:xfrm>
          <a:prstGeom prst="chevron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Нашивка 16"/>
          <p:cNvSpPr/>
          <p:nvPr/>
        </p:nvSpPr>
        <p:spPr>
          <a:xfrm rot="12429462">
            <a:off x="5298790" y="2239383"/>
            <a:ext cx="504056" cy="432048"/>
          </a:xfrm>
          <a:prstGeom prst="chevron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ашивка 17"/>
          <p:cNvSpPr/>
          <p:nvPr/>
        </p:nvSpPr>
        <p:spPr>
          <a:xfrm rot="20107772">
            <a:off x="4283968" y="3573016"/>
            <a:ext cx="504056" cy="432048"/>
          </a:xfrm>
          <a:prstGeom prst="chevron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611560" y="260648"/>
            <a:ext cx="4896544" cy="39604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3563888" y="260648"/>
            <a:ext cx="4896544" cy="39604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123728" y="2276872"/>
            <a:ext cx="4896544" cy="39604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187624" y="836712"/>
            <a:ext cx="2376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/>
              <a:t>Получение знаний </a:t>
            </a:r>
            <a:r>
              <a:rPr lang="ru-RU" dirty="0" smtClean="0"/>
              <a:t>(сочетание классно-урочной и внеурочной деятельности,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724128" y="980728"/>
            <a:ext cx="2376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/>
              <a:t>Пробы применения</a:t>
            </a:r>
          </a:p>
          <a:p>
            <a:r>
              <a:rPr lang="ru-RU" u="sng" dirty="0" smtClean="0"/>
              <a:t>(</a:t>
            </a:r>
            <a:r>
              <a:rPr lang="ru-RU" dirty="0" smtClean="0"/>
              <a:t>многообразие видов и форм организации деятельности учащихся)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3059832" y="4725144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u="sng" dirty="0" smtClean="0"/>
              <a:t>Представление результатов</a:t>
            </a:r>
          </a:p>
          <a:p>
            <a:pPr algn="ctr"/>
            <a:r>
              <a:rPr lang="ru-RU" dirty="0" smtClean="0"/>
              <a:t>(совершенствование контрольно-оценочной деятельности)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3707904" y="2564904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rgbClr val="FF0000"/>
                </a:solidFill>
              </a:rPr>
              <a:t>ПОДРОСТКОВАЯ ШКОЛА</a:t>
            </a:r>
            <a:endParaRPr lang="ru-RU" sz="14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20072" y="3212976"/>
            <a:ext cx="15841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7030A0"/>
                </a:solidFill>
              </a:rPr>
              <a:t>Усиление роли проектной деятельности</a:t>
            </a:r>
            <a:endParaRPr lang="ru-RU" sz="1600" b="1" i="1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67744" y="3212976"/>
            <a:ext cx="18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00B050"/>
                </a:solidFill>
              </a:rPr>
              <a:t>Создание личностно-значимой среды</a:t>
            </a:r>
            <a:endParaRPr lang="ru-RU" sz="1600" b="1" i="1" dirty="0">
              <a:solidFill>
                <a:srgbClr val="00B05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91880" y="1340768"/>
            <a:ext cx="2016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i="1" dirty="0" smtClean="0">
                <a:solidFill>
                  <a:srgbClr val="0070C0"/>
                </a:solidFill>
              </a:rPr>
              <a:t>Создание  образовательного пространства</a:t>
            </a:r>
            <a:endParaRPr lang="ru-RU" sz="1600" b="1" i="1" dirty="0">
              <a:solidFill>
                <a:srgbClr val="0070C0"/>
              </a:solidFill>
            </a:endParaRPr>
          </a:p>
        </p:txBody>
      </p:sp>
      <p:sp>
        <p:nvSpPr>
          <p:cNvPr id="16" name="Нашивка 15"/>
          <p:cNvSpPr/>
          <p:nvPr/>
        </p:nvSpPr>
        <p:spPr>
          <a:xfrm rot="5633263">
            <a:off x="3355710" y="2173753"/>
            <a:ext cx="504056" cy="432048"/>
          </a:xfrm>
          <a:prstGeom prst="chevron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Нашивка 16"/>
          <p:cNvSpPr/>
          <p:nvPr/>
        </p:nvSpPr>
        <p:spPr>
          <a:xfrm rot="12429462">
            <a:off x="5298790" y="2239383"/>
            <a:ext cx="504056" cy="432048"/>
          </a:xfrm>
          <a:prstGeom prst="chevron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Нашивка 17"/>
          <p:cNvSpPr/>
          <p:nvPr/>
        </p:nvSpPr>
        <p:spPr>
          <a:xfrm rot="20107772">
            <a:off x="4283968" y="3573016"/>
            <a:ext cx="504056" cy="432048"/>
          </a:xfrm>
          <a:prstGeom prst="chevron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Подростковая школа - это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ш</a:t>
            </a:r>
            <a:r>
              <a:rPr lang="ru-RU" dirty="0" smtClean="0"/>
              <a:t>кола для подростков; </a:t>
            </a:r>
          </a:p>
          <a:p>
            <a:r>
              <a:rPr lang="ru-RU" dirty="0"/>
              <a:t>ш</a:t>
            </a:r>
            <a:r>
              <a:rPr lang="ru-RU" dirty="0" smtClean="0"/>
              <a:t>кола, где обучаются дети от </a:t>
            </a:r>
            <a:r>
              <a:rPr lang="ru-RU" dirty="0" smtClean="0"/>
              <a:t>11 </a:t>
            </a:r>
            <a:r>
              <a:rPr lang="ru-RU" dirty="0" smtClean="0"/>
              <a:t>до </a:t>
            </a:r>
            <a:r>
              <a:rPr lang="ru-RU" dirty="0" smtClean="0"/>
              <a:t>16 </a:t>
            </a:r>
            <a:r>
              <a:rPr lang="ru-RU" dirty="0" smtClean="0"/>
              <a:t>лет;</a:t>
            </a:r>
          </a:p>
          <a:p>
            <a:r>
              <a:rPr lang="ru-RU" dirty="0"/>
              <a:t>о</a:t>
            </a:r>
            <a:r>
              <a:rPr lang="ru-RU" dirty="0" smtClean="0"/>
              <a:t>сновная школа;</a:t>
            </a:r>
          </a:p>
          <a:p>
            <a:r>
              <a:rPr lang="ru-RU" dirty="0"/>
              <a:t>с</a:t>
            </a:r>
            <a:r>
              <a:rPr lang="ru-RU" dirty="0" smtClean="0"/>
              <a:t>редняя школа;</a:t>
            </a:r>
          </a:p>
          <a:p>
            <a:r>
              <a:rPr lang="ru-RU" dirty="0"/>
              <a:t>ш</a:t>
            </a:r>
            <a:r>
              <a:rPr lang="ru-RU" dirty="0" smtClean="0"/>
              <a:t>кола взросления;</a:t>
            </a:r>
          </a:p>
          <a:p>
            <a:r>
              <a:rPr lang="ru-RU" dirty="0"/>
              <a:t>м</a:t>
            </a:r>
            <a:r>
              <a:rPr lang="ru-RU" dirty="0" smtClean="0"/>
              <a:t>одель индивидуализации образования подростков в основной школе и соответствует современной парадигме образования;</a:t>
            </a:r>
          </a:p>
          <a:p>
            <a:r>
              <a:rPr lang="ru-RU" dirty="0"/>
              <a:t>ш</a:t>
            </a:r>
            <a:r>
              <a:rPr lang="ru-RU" dirty="0" smtClean="0"/>
              <a:t>кола самостоятельности;</a:t>
            </a:r>
          </a:p>
          <a:p>
            <a:r>
              <a:rPr lang="ru-RU" dirty="0"/>
              <a:t>т</a:t>
            </a:r>
            <a:r>
              <a:rPr lang="ru-RU" dirty="0" smtClean="0"/>
              <a:t>рудности роста (несоответствие уровня потребностей уровню знаний).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Функциональная грамотность</a:t>
            </a:r>
          </a:p>
          <a:p>
            <a:r>
              <a:rPr lang="ru-RU" dirty="0" smtClean="0"/>
              <a:t>Социализация</a:t>
            </a:r>
          </a:p>
          <a:p>
            <a:r>
              <a:rPr lang="ru-RU" dirty="0" smtClean="0"/>
              <a:t>Подросток</a:t>
            </a:r>
          </a:p>
          <a:p>
            <a:r>
              <a:rPr lang="ru-RU" dirty="0" smtClean="0"/>
              <a:t>Модель</a:t>
            </a:r>
          </a:p>
          <a:p>
            <a:r>
              <a:rPr lang="ru-RU" dirty="0" smtClean="0"/>
              <a:t>Образовательная модель</a:t>
            </a:r>
          </a:p>
          <a:p>
            <a:r>
              <a:rPr lang="ru-RU" dirty="0" smtClean="0"/>
              <a:t>Ценности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Способность </a:t>
            </a:r>
            <a:r>
              <a:rPr lang="ru-RU" dirty="0"/>
              <a:t>человека вступать в отношения с внешней средой и максимально быстро адаптироваться и функционировать в ней</a:t>
            </a:r>
            <a:r>
              <a:rPr lang="ru-RU" dirty="0" smtClean="0"/>
              <a:t>.</a:t>
            </a:r>
          </a:p>
          <a:p>
            <a:pPr marL="514350" indent="-514350">
              <a:buAutoNum type="arabicPeriod"/>
            </a:pPr>
            <a:r>
              <a:rPr lang="ru-RU" dirty="0" smtClean="0"/>
              <a:t>Это </a:t>
            </a:r>
            <a:r>
              <a:rPr lang="ru-RU" dirty="0"/>
              <a:t>процесс становления социального «Я». Она охватывает все формы приобщения индивида к культуре, обучения и воспитания, с помощью которых индивид приобретает социальную </a:t>
            </a:r>
            <a:r>
              <a:rPr lang="ru-RU" dirty="0" smtClean="0"/>
              <a:t>природу.</a:t>
            </a:r>
          </a:p>
          <a:p>
            <a:pPr marL="514350" indent="-514350">
              <a:buAutoNum type="arabicPeriod"/>
            </a:pPr>
            <a:r>
              <a:rPr lang="ru-RU" dirty="0"/>
              <a:t>Х</a:t>
            </a:r>
            <a:r>
              <a:rPr lang="ru-RU" dirty="0" smtClean="0"/>
              <a:t>арактеристика предмета, обозначающая признание его значимости.  </a:t>
            </a:r>
          </a:p>
          <a:p>
            <a:pPr marL="514350" indent="-514350">
              <a:buAutoNum type="arabicPeriod"/>
            </a:pPr>
            <a:r>
              <a:rPr lang="ru-RU" dirty="0" smtClean="0"/>
              <a:t>Упрощенное представление реального устройства и/или протекающих  в них процессов, явлений.</a:t>
            </a:r>
          </a:p>
          <a:p>
            <a:pPr marL="514350" indent="-514350">
              <a:buAutoNum type="arabicPeriod"/>
            </a:pPr>
            <a:r>
              <a:rPr lang="ru-RU" dirty="0" smtClean="0"/>
              <a:t>Образовательная система, включающая в себя общие цели и содержание образования, проектирование учебных планов и программ, частные цели руководства деятельностью обучаемых, модели  группирования учеников, методы контроля и отчетность, способы оценки процесса обучения.</a:t>
            </a:r>
          </a:p>
          <a:p>
            <a:pPr marL="514350" indent="-514350">
              <a:buAutoNum type="arabicPeriod"/>
            </a:pPr>
            <a:r>
              <a:rPr lang="ru-RU" dirty="0"/>
              <a:t>Ю</a:t>
            </a:r>
            <a:r>
              <a:rPr lang="ru-RU" dirty="0" smtClean="0"/>
              <a:t>ноша или девушка в переходном возрасте от детства к юности.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Подростковый возраст 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 внимания – сам подросток 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Интерес к собственной личности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Активность, направленная на построение образа себя в мире</a:t>
            </a:r>
          </a:p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Несоответствие своих представлений о себе и мире реальной действительности</a:t>
            </a:r>
          </a:p>
          <a:p>
            <a:endParaRPr lang="ru-RU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402336" lvl="1" indent="0">
              <a:buNone/>
            </a:pPr>
            <a:r>
              <a:rPr lang="ru-RU" dirty="0" smtClean="0"/>
              <a:t>	</a:t>
            </a:r>
            <a:r>
              <a:rPr lang="ru-RU" sz="3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Появление 	способности 	осознанно, 	инициативно и 	ответственно 	строить свое 	действие в 	мире</a:t>
            </a:r>
          </a:p>
          <a:p>
            <a:endParaRPr lang="ru-RU" dirty="0"/>
          </a:p>
        </p:txBody>
      </p:sp>
      <p:sp>
        <p:nvSpPr>
          <p:cNvPr id="7" name="Правая фигурная скобка 6"/>
          <p:cNvSpPr/>
          <p:nvPr/>
        </p:nvSpPr>
        <p:spPr>
          <a:xfrm>
            <a:off x="4714876" y="1714488"/>
            <a:ext cx="720080" cy="4032448"/>
          </a:xfrm>
          <a:prstGeom prst="rightBrace">
            <a:avLst/>
          </a:prstGeom>
          <a:ln w="41275" cmpd="sng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НПБ: ФЗ « Об Образовании в РФ», Примерная ООПООО, ФГОС, Устав ОО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ст.12 п.5 Закона «Об образовании в Российской Федерации» </a:t>
            </a:r>
            <a:r>
              <a:rPr lang="ru-RU" dirty="0"/>
              <a:t>«Основные образовательные программы </a:t>
            </a:r>
            <a:r>
              <a:rPr lang="ru-RU" b="1" dirty="0"/>
              <a:t>самостоятельно</a:t>
            </a:r>
            <a:r>
              <a:rPr lang="ru-RU" dirty="0"/>
              <a:t> разрабатываются и утверждаются организацией, осуществляющей образовательную деятельность»</a:t>
            </a:r>
          </a:p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ст. 12 п.7 Закона «Об образовании в Российской Федерации» </a:t>
            </a:r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ru-RU" dirty="0"/>
              <a:t>«Основная образовательная программа  в образовательной организации, имеющей государственную аккредитацию, разрабатывается в соответствии </a:t>
            </a:r>
            <a:r>
              <a:rPr lang="ru-RU" u="sng" dirty="0"/>
              <a:t>с </a:t>
            </a:r>
            <a:r>
              <a:rPr lang="ru-RU" b="1" u="sng" dirty="0"/>
              <a:t>федеральными государственными образовательными стандартами</a:t>
            </a:r>
            <a:r>
              <a:rPr lang="ru-RU" b="1" dirty="0"/>
              <a:t> </a:t>
            </a:r>
            <a:r>
              <a:rPr lang="ru-RU" dirty="0"/>
              <a:t>и с учетом соответствующих </a:t>
            </a:r>
            <a:r>
              <a:rPr lang="ru-RU" b="1" u="sng" dirty="0"/>
              <a:t>примерных  основных образовательных программ</a:t>
            </a:r>
            <a:r>
              <a:rPr lang="ru-RU" dirty="0"/>
              <a:t>»</a:t>
            </a:r>
          </a:p>
          <a:p>
            <a:pPr marL="274320" indent="-274320" algn="just" fontAlgn="auto">
              <a:spcAft>
                <a:spcPts val="0"/>
              </a:spcAft>
              <a:buFont typeface="Wingdings 2"/>
              <a:buChar char=""/>
              <a:defRPr/>
            </a:pPr>
            <a:endParaRPr lang="ru-RU" dirty="0"/>
          </a:p>
          <a:p>
            <a:pPr marL="274320" indent="-274320" algn="just" fontAlgn="auto">
              <a:spcAft>
                <a:spcPts val="0"/>
              </a:spcAft>
              <a:buNone/>
              <a:defRPr/>
            </a:pP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Обязательным требованием </a:t>
            </a:r>
            <a:r>
              <a:rPr lang="ru-RU" b="1" i="1" dirty="0"/>
              <a:t>при разработке программы является </a:t>
            </a:r>
            <a:r>
              <a:rPr lang="ru-RU" b="1" i="1" dirty="0">
                <a:solidFill>
                  <a:schemeClr val="accent1">
                    <a:lumMod val="50000"/>
                  </a:schemeClr>
                </a:solidFill>
              </a:rPr>
              <a:t>соблюдение положений ФГОС,</a:t>
            </a:r>
            <a:r>
              <a:rPr lang="ru-RU" b="1" i="1" dirty="0">
                <a:solidFill>
                  <a:schemeClr val="bg2">
                    <a:lumMod val="25000"/>
                  </a:schemeClr>
                </a:solidFill>
              </a:rPr>
              <a:t> </a:t>
            </a:r>
            <a:r>
              <a:rPr lang="ru-RU" b="1" i="1" dirty="0"/>
              <a:t>раскрывающих существенные характеристики  каждого из разделов  основной образовательной программы организации </a:t>
            </a:r>
            <a:r>
              <a:rPr lang="ru-RU" sz="2800" i="1" dirty="0"/>
              <a:t>(</a:t>
            </a:r>
            <a:r>
              <a:rPr lang="en-US" sz="2800" i="1" dirty="0"/>
              <a:t>III</a:t>
            </a:r>
            <a:r>
              <a:rPr lang="ru-RU" sz="2800" i="1" dirty="0"/>
              <a:t> раздел ФГОС ООО. Требования к структуре ООП ООО)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Построение модели </a:t>
            </a:r>
            <a:br>
              <a:rPr lang="ru-RU" dirty="0" smtClean="0"/>
            </a:br>
            <a:r>
              <a:rPr lang="ru-RU" dirty="0" smtClean="0"/>
              <a:t>«Подростковая школа»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Создание системы воспитания и социализации – тоже  может быть проектом. Продукт – сама система, а её функционирование описывается в программе воспитания и социализации.</a:t>
            </a:r>
          </a:p>
          <a:p>
            <a:r>
              <a:rPr lang="ru-RU" dirty="0" smtClean="0"/>
              <a:t>В содержательном разделе Программа развития УУД (2.1.) (Взаимосвязь программы развития  УУД с Программой воспитания и социализации).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Направления разработки проекта: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Подростковое содержание образования.</a:t>
            </a:r>
          </a:p>
          <a:p>
            <a:r>
              <a:rPr lang="ru-RU" dirty="0" smtClean="0"/>
              <a:t>Построение многовариантного образовательного пространства.</a:t>
            </a:r>
          </a:p>
          <a:p>
            <a:r>
              <a:rPr lang="ru-RU" dirty="0" smtClean="0"/>
              <a:t>Разработка образовательных технологий.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3100" dirty="0" smtClean="0"/>
              <a:t>Пробы возможностей в разных сферах: интеллектуальной, социальной, межличностной и личностной.</a:t>
            </a:r>
            <a:br>
              <a:rPr lang="ru-RU" sz="3100" dirty="0" smtClean="0"/>
            </a:b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5-7 классы - адаптация и «безответственная» проба</a:t>
            </a:r>
          </a:p>
          <a:p>
            <a:r>
              <a:rPr lang="ru-RU" dirty="0" smtClean="0"/>
              <a:t>8-9 классы- «ответственная проба» и культурное оформление и проявление результата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605</Words>
  <Application>Microsoft Office PowerPoint</Application>
  <PresentationFormat>Экран (4:3)</PresentationFormat>
  <Paragraphs>82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Подростковая школа будущего: функциональная грамотность, социализация, ценности.  ООП ООО  как основа подростковой школы</vt:lpstr>
      <vt:lpstr>Подростковая школа - это</vt:lpstr>
      <vt:lpstr>Слайд 3</vt:lpstr>
      <vt:lpstr>Основные понятия:</vt:lpstr>
      <vt:lpstr>Подростковый возраст </vt:lpstr>
      <vt:lpstr>НПБ: ФЗ « Об Образовании в РФ», Примерная ООПООО, ФГОС, Устав ОО</vt:lpstr>
      <vt:lpstr>Построение модели  «Подростковая школа» </vt:lpstr>
      <vt:lpstr>Направления разработки проекта:</vt:lpstr>
      <vt:lpstr> Пробы возможностей в разных сферах: интеллектуальной, социальной, межличностной и личностной. </vt:lpstr>
      <vt:lpstr>Подготовка – опыт - демонстрация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Подростковая школа будущего: функциональная грамотность, социализация, ценности. ООП ООО образования как основа подростковой школы.</dc:title>
  <dc:creator>Евгения Николаевна</dc:creator>
  <cp:lastModifiedBy>Евгения Николаевна</cp:lastModifiedBy>
  <cp:revision>25</cp:revision>
  <dcterms:created xsi:type="dcterms:W3CDTF">2015-04-20T02:27:58Z</dcterms:created>
  <dcterms:modified xsi:type="dcterms:W3CDTF">2015-04-22T07:17:16Z</dcterms:modified>
</cp:coreProperties>
</file>